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59" r:id="rId6"/>
    <p:sldId id="260" r:id="rId7"/>
    <p:sldId id="261" r:id="rId8"/>
    <p:sldId id="262" r:id="rId9"/>
    <p:sldId id="263" r:id="rId10"/>
    <p:sldId id="264" r:id="rId11"/>
    <p:sldId id="265" r:id="rId12"/>
    <p:sldId id="270" r:id="rId13"/>
    <p:sldId id="271" r:id="rId14"/>
    <p:sldId id="272" r:id="rId15"/>
    <p:sldId id="273" r:id="rId16"/>
    <p:sldId id="268" r:id="rId17"/>
    <p:sldId id="267" r:id="rId18"/>
    <p:sldId id="269"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78" d="100"/>
          <a:sy n="78" d="100"/>
        </p:scale>
        <p:origin x="19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701C-3F02-4DE3-B266-7523ED5653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E1545-425E-43EF-B80F-D0D9F9B5A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A4ED12-1ADC-46C0-8212-C1FB7A287A5C}"/>
              </a:ext>
            </a:extLst>
          </p:cNvPr>
          <p:cNvSpPr>
            <a:spLocks noGrp="1"/>
          </p:cNvSpPr>
          <p:nvPr>
            <p:ph type="dt" sz="half" idx="10"/>
          </p:nvPr>
        </p:nvSpPr>
        <p:spPr/>
        <p:txBody>
          <a:bodyPr/>
          <a:lstStyle/>
          <a:p>
            <a:fld id="{96AA0F89-552E-4A52-9D57-3B144852D87E}" type="datetimeFigureOut">
              <a:rPr lang="en-US" smtClean="0"/>
              <a:t>6/8/2023</a:t>
            </a:fld>
            <a:endParaRPr lang="en-US"/>
          </a:p>
        </p:txBody>
      </p:sp>
      <p:sp>
        <p:nvSpPr>
          <p:cNvPr id="5" name="Footer Placeholder 4">
            <a:extLst>
              <a:ext uri="{FF2B5EF4-FFF2-40B4-BE49-F238E27FC236}">
                <a16:creationId xmlns:a16="http://schemas.microsoft.com/office/drawing/2014/main" id="{3C8A5B44-1830-44B3-8575-7F4FD62B2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67432-25AB-47DE-B87B-FB86F49DFCFF}"/>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356108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77D6B-1CA1-4244-88E4-5C15B9026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BA0DB9-AE9D-4746-9BAC-D72323559E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4BA39-6605-4801-9228-AF1F56BC0B8B}"/>
              </a:ext>
            </a:extLst>
          </p:cNvPr>
          <p:cNvSpPr>
            <a:spLocks noGrp="1"/>
          </p:cNvSpPr>
          <p:nvPr>
            <p:ph type="dt" sz="half" idx="10"/>
          </p:nvPr>
        </p:nvSpPr>
        <p:spPr/>
        <p:txBody>
          <a:bodyPr/>
          <a:lstStyle/>
          <a:p>
            <a:fld id="{96AA0F89-552E-4A52-9D57-3B144852D87E}" type="datetimeFigureOut">
              <a:rPr lang="en-US" smtClean="0"/>
              <a:t>6/8/2023</a:t>
            </a:fld>
            <a:endParaRPr lang="en-US"/>
          </a:p>
        </p:txBody>
      </p:sp>
      <p:sp>
        <p:nvSpPr>
          <p:cNvPr id="5" name="Footer Placeholder 4">
            <a:extLst>
              <a:ext uri="{FF2B5EF4-FFF2-40B4-BE49-F238E27FC236}">
                <a16:creationId xmlns:a16="http://schemas.microsoft.com/office/drawing/2014/main" id="{D9831987-A24E-44AF-BB0F-F67346D68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2E137-77BD-4D7D-B1AC-82B4EF0564DC}"/>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425447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0AF9FC-F5E8-425E-9783-7CB93A0ECF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9E607-0CF7-445E-87F5-FCC9ACF86B8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1F149-A79F-479A-AF5B-B359A1B79B18}"/>
              </a:ext>
            </a:extLst>
          </p:cNvPr>
          <p:cNvSpPr>
            <a:spLocks noGrp="1"/>
          </p:cNvSpPr>
          <p:nvPr>
            <p:ph type="dt" sz="half" idx="10"/>
          </p:nvPr>
        </p:nvSpPr>
        <p:spPr/>
        <p:txBody>
          <a:bodyPr/>
          <a:lstStyle/>
          <a:p>
            <a:fld id="{96AA0F89-552E-4A52-9D57-3B144852D87E}" type="datetimeFigureOut">
              <a:rPr lang="en-US" smtClean="0"/>
              <a:t>6/8/2023</a:t>
            </a:fld>
            <a:endParaRPr lang="en-US"/>
          </a:p>
        </p:txBody>
      </p:sp>
      <p:sp>
        <p:nvSpPr>
          <p:cNvPr id="5" name="Footer Placeholder 4">
            <a:extLst>
              <a:ext uri="{FF2B5EF4-FFF2-40B4-BE49-F238E27FC236}">
                <a16:creationId xmlns:a16="http://schemas.microsoft.com/office/drawing/2014/main" id="{71E4137F-B0BC-4055-B558-2CC309930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AD6E9-12CC-4918-9188-F918BD2F6C09}"/>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4241370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F4EA2-79EE-4331-9F7B-5A05231ACC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66141-7056-4770-AB61-0633BD596A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84DFE-C7FB-4BE5-B9B8-2F4995DAF761}"/>
              </a:ext>
            </a:extLst>
          </p:cNvPr>
          <p:cNvSpPr>
            <a:spLocks noGrp="1"/>
          </p:cNvSpPr>
          <p:nvPr>
            <p:ph type="dt" sz="half" idx="10"/>
          </p:nvPr>
        </p:nvSpPr>
        <p:spPr/>
        <p:txBody>
          <a:bodyPr/>
          <a:lstStyle/>
          <a:p>
            <a:fld id="{96AA0F89-552E-4A52-9D57-3B144852D87E}" type="datetimeFigureOut">
              <a:rPr lang="en-US" smtClean="0"/>
              <a:t>6/8/2023</a:t>
            </a:fld>
            <a:endParaRPr lang="en-US"/>
          </a:p>
        </p:txBody>
      </p:sp>
      <p:sp>
        <p:nvSpPr>
          <p:cNvPr id="5" name="Footer Placeholder 4">
            <a:extLst>
              <a:ext uri="{FF2B5EF4-FFF2-40B4-BE49-F238E27FC236}">
                <a16:creationId xmlns:a16="http://schemas.microsoft.com/office/drawing/2014/main" id="{20E7D5FA-D1D4-43D2-8EC4-42AA8072E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E954B-9ABA-4EE5-944E-72D55AE0F9AD}"/>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2878023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A5AA-6DA1-4259-A9E8-5F88026375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43228A-CD59-4583-B414-48136609B9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316B3D-449A-4E78-9D34-17F9B86AA391}"/>
              </a:ext>
            </a:extLst>
          </p:cNvPr>
          <p:cNvSpPr>
            <a:spLocks noGrp="1"/>
          </p:cNvSpPr>
          <p:nvPr>
            <p:ph type="dt" sz="half" idx="10"/>
          </p:nvPr>
        </p:nvSpPr>
        <p:spPr/>
        <p:txBody>
          <a:bodyPr/>
          <a:lstStyle/>
          <a:p>
            <a:fld id="{96AA0F89-552E-4A52-9D57-3B144852D87E}" type="datetimeFigureOut">
              <a:rPr lang="en-US" smtClean="0"/>
              <a:t>6/8/2023</a:t>
            </a:fld>
            <a:endParaRPr lang="en-US"/>
          </a:p>
        </p:txBody>
      </p:sp>
      <p:sp>
        <p:nvSpPr>
          <p:cNvPr id="5" name="Footer Placeholder 4">
            <a:extLst>
              <a:ext uri="{FF2B5EF4-FFF2-40B4-BE49-F238E27FC236}">
                <a16:creationId xmlns:a16="http://schemas.microsoft.com/office/drawing/2014/main" id="{9F5C24BD-0577-43A4-857E-630671BC5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71504-47B8-430C-A723-A0040E51263E}"/>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673056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4CF1-6CA5-4ECD-B991-A8BF7F5BAA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4D4A3A-C7CB-4271-8FB6-FAE9D453816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E5F5C3-1D40-453A-918A-B65D9E87A6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B26F48-9FE1-41EC-9312-3C2F02E296A2}"/>
              </a:ext>
            </a:extLst>
          </p:cNvPr>
          <p:cNvSpPr>
            <a:spLocks noGrp="1"/>
          </p:cNvSpPr>
          <p:nvPr>
            <p:ph type="dt" sz="half" idx="10"/>
          </p:nvPr>
        </p:nvSpPr>
        <p:spPr/>
        <p:txBody>
          <a:bodyPr/>
          <a:lstStyle/>
          <a:p>
            <a:fld id="{96AA0F89-552E-4A52-9D57-3B144852D87E}" type="datetimeFigureOut">
              <a:rPr lang="en-US" smtClean="0"/>
              <a:t>6/8/2023</a:t>
            </a:fld>
            <a:endParaRPr lang="en-US"/>
          </a:p>
        </p:txBody>
      </p:sp>
      <p:sp>
        <p:nvSpPr>
          <p:cNvPr id="6" name="Footer Placeholder 5">
            <a:extLst>
              <a:ext uri="{FF2B5EF4-FFF2-40B4-BE49-F238E27FC236}">
                <a16:creationId xmlns:a16="http://schemas.microsoft.com/office/drawing/2014/main" id="{BA5FD26C-3465-45C4-9FA7-A0A8D179B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851C3B-151C-4D8F-8895-36A6154D33B7}"/>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91591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787F-CCE1-4903-97D4-2823C7A052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D2FAF8-0BA0-4E33-A45C-A9E264D336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EDE1062-BEE1-4762-8AE8-1CE587D86A4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E7A768-FB8D-4D40-B187-C6B367D261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B82A78-F49F-4703-98F2-4839714FF38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F7E656-1840-40F8-B318-C1D1ED6D7E30}"/>
              </a:ext>
            </a:extLst>
          </p:cNvPr>
          <p:cNvSpPr>
            <a:spLocks noGrp="1"/>
          </p:cNvSpPr>
          <p:nvPr>
            <p:ph type="dt" sz="half" idx="10"/>
          </p:nvPr>
        </p:nvSpPr>
        <p:spPr/>
        <p:txBody>
          <a:bodyPr/>
          <a:lstStyle/>
          <a:p>
            <a:fld id="{96AA0F89-552E-4A52-9D57-3B144852D87E}" type="datetimeFigureOut">
              <a:rPr lang="en-US" smtClean="0"/>
              <a:t>6/8/2023</a:t>
            </a:fld>
            <a:endParaRPr lang="en-US"/>
          </a:p>
        </p:txBody>
      </p:sp>
      <p:sp>
        <p:nvSpPr>
          <p:cNvPr id="8" name="Footer Placeholder 7">
            <a:extLst>
              <a:ext uri="{FF2B5EF4-FFF2-40B4-BE49-F238E27FC236}">
                <a16:creationId xmlns:a16="http://schemas.microsoft.com/office/drawing/2014/main" id="{8F9008DE-7E7B-415D-880A-1C44DCBEEE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D8C37E-814F-4FA4-9BD7-11C8F49E246E}"/>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3600788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5FFA-FF9E-43A8-8C61-E417D29214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E1F6B1-5492-492A-A988-9075DC4FC5FA}"/>
              </a:ext>
            </a:extLst>
          </p:cNvPr>
          <p:cNvSpPr>
            <a:spLocks noGrp="1"/>
          </p:cNvSpPr>
          <p:nvPr>
            <p:ph type="dt" sz="half" idx="10"/>
          </p:nvPr>
        </p:nvSpPr>
        <p:spPr/>
        <p:txBody>
          <a:bodyPr/>
          <a:lstStyle/>
          <a:p>
            <a:fld id="{96AA0F89-552E-4A52-9D57-3B144852D87E}" type="datetimeFigureOut">
              <a:rPr lang="en-US" smtClean="0"/>
              <a:t>6/8/2023</a:t>
            </a:fld>
            <a:endParaRPr lang="en-US"/>
          </a:p>
        </p:txBody>
      </p:sp>
      <p:sp>
        <p:nvSpPr>
          <p:cNvPr id="4" name="Footer Placeholder 3">
            <a:extLst>
              <a:ext uri="{FF2B5EF4-FFF2-40B4-BE49-F238E27FC236}">
                <a16:creationId xmlns:a16="http://schemas.microsoft.com/office/drawing/2014/main" id="{24BF24B3-93D1-4D97-89A7-EEFA056FBA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DD81-27E5-4D98-9422-5DD6BA3FD003}"/>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1798182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CCC098-4151-4FEE-9F73-0F9CC7132085}"/>
              </a:ext>
            </a:extLst>
          </p:cNvPr>
          <p:cNvSpPr>
            <a:spLocks noGrp="1"/>
          </p:cNvSpPr>
          <p:nvPr>
            <p:ph type="dt" sz="half" idx="10"/>
          </p:nvPr>
        </p:nvSpPr>
        <p:spPr/>
        <p:txBody>
          <a:bodyPr/>
          <a:lstStyle/>
          <a:p>
            <a:fld id="{96AA0F89-552E-4A52-9D57-3B144852D87E}" type="datetimeFigureOut">
              <a:rPr lang="en-US" smtClean="0"/>
              <a:t>6/8/2023</a:t>
            </a:fld>
            <a:endParaRPr lang="en-US"/>
          </a:p>
        </p:txBody>
      </p:sp>
      <p:sp>
        <p:nvSpPr>
          <p:cNvPr id="3" name="Footer Placeholder 2">
            <a:extLst>
              <a:ext uri="{FF2B5EF4-FFF2-40B4-BE49-F238E27FC236}">
                <a16:creationId xmlns:a16="http://schemas.microsoft.com/office/drawing/2014/main" id="{D0E03E51-78BD-4715-8381-94CB81A434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18B62E-64B1-44BE-B887-CF175550B78C}"/>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2122973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C277-D0C3-437E-9723-B9DC7F068C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B97C82-CBD6-4750-9086-6C14E876E7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383B8E-AA56-4F9C-BD8B-B0959995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83C4E8-3302-4032-82AE-CF7DF5A956B0}"/>
              </a:ext>
            </a:extLst>
          </p:cNvPr>
          <p:cNvSpPr>
            <a:spLocks noGrp="1"/>
          </p:cNvSpPr>
          <p:nvPr>
            <p:ph type="dt" sz="half" idx="10"/>
          </p:nvPr>
        </p:nvSpPr>
        <p:spPr/>
        <p:txBody>
          <a:bodyPr/>
          <a:lstStyle/>
          <a:p>
            <a:fld id="{96AA0F89-552E-4A52-9D57-3B144852D87E}" type="datetimeFigureOut">
              <a:rPr lang="en-US" smtClean="0"/>
              <a:t>6/8/2023</a:t>
            </a:fld>
            <a:endParaRPr lang="en-US"/>
          </a:p>
        </p:txBody>
      </p:sp>
      <p:sp>
        <p:nvSpPr>
          <p:cNvPr id="6" name="Footer Placeholder 5">
            <a:extLst>
              <a:ext uri="{FF2B5EF4-FFF2-40B4-BE49-F238E27FC236}">
                <a16:creationId xmlns:a16="http://schemas.microsoft.com/office/drawing/2014/main" id="{6EDC0369-1724-405C-8722-2A59830C7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E6019C-1AAD-45BD-98A5-5F61A27E4182}"/>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2913702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9CB99-8060-4A4D-942F-0133F2D1A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C8FA1E-5319-4C67-B2F0-487B1213E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E00C0F-BDE3-499E-85DC-2A3FFC9EE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FBB412-AA44-49DC-8DEB-056190026D50}"/>
              </a:ext>
            </a:extLst>
          </p:cNvPr>
          <p:cNvSpPr>
            <a:spLocks noGrp="1"/>
          </p:cNvSpPr>
          <p:nvPr>
            <p:ph type="dt" sz="half" idx="10"/>
          </p:nvPr>
        </p:nvSpPr>
        <p:spPr/>
        <p:txBody>
          <a:bodyPr/>
          <a:lstStyle/>
          <a:p>
            <a:fld id="{96AA0F89-552E-4A52-9D57-3B144852D87E}" type="datetimeFigureOut">
              <a:rPr lang="en-US" smtClean="0"/>
              <a:t>6/8/2023</a:t>
            </a:fld>
            <a:endParaRPr lang="en-US"/>
          </a:p>
        </p:txBody>
      </p:sp>
      <p:sp>
        <p:nvSpPr>
          <p:cNvPr id="6" name="Footer Placeholder 5">
            <a:extLst>
              <a:ext uri="{FF2B5EF4-FFF2-40B4-BE49-F238E27FC236}">
                <a16:creationId xmlns:a16="http://schemas.microsoft.com/office/drawing/2014/main" id="{ED37D69F-A6EB-4B8D-BC3B-E67128992D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9BF2B4-3C6E-4643-8C9D-C3CD1916EC66}"/>
              </a:ext>
            </a:extLst>
          </p:cNvPr>
          <p:cNvSpPr>
            <a:spLocks noGrp="1"/>
          </p:cNvSpPr>
          <p:nvPr>
            <p:ph type="sldNum" sz="quarter" idx="12"/>
          </p:nvPr>
        </p:nvSpPr>
        <p:spPr/>
        <p:txBody>
          <a:bodyPr/>
          <a:lstStyle/>
          <a:p>
            <a:fld id="{3DC94DDB-F6E3-49BF-BA02-C4294E4021D7}" type="slidenum">
              <a:rPr lang="en-US" smtClean="0"/>
              <a:t>‹#›</a:t>
            </a:fld>
            <a:endParaRPr lang="en-US"/>
          </a:p>
        </p:txBody>
      </p:sp>
    </p:spTree>
    <p:extLst>
      <p:ext uri="{BB962C8B-B14F-4D97-AF65-F5344CB8AC3E}">
        <p14:creationId xmlns:p14="http://schemas.microsoft.com/office/powerpoint/2010/main" val="3261073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350B5A-4688-49CE-BB5F-F08F7EA507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B8BE9F-0458-4806-9BE2-653A09709E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798B5-8264-420F-90BA-C0C5FF440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AA0F89-552E-4A52-9D57-3B144852D87E}" type="datetimeFigureOut">
              <a:rPr lang="en-US" smtClean="0"/>
              <a:t>6/8/2023</a:t>
            </a:fld>
            <a:endParaRPr lang="en-US"/>
          </a:p>
        </p:txBody>
      </p:sp>
      <p:sp>
        <p:nvSpPr>
          <p:cNvPr id="5" name="Footer Placeholder 4">
            <a:extLst>
              <a:ext uri="{FF2B5EF4-FFF2-40B4-BE49-F238E27FC236}">
                <a16:creationId xmlns:a16="http://schemas.microsoft.com/office/drawing/2014/main" id="{05F476FF-15DD-46FB-A9D2-E58D68A92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077E43-87B7-402C-A0A6-75A8D53054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C94DDB-F6E3-49BF-BA02-C4294E4021D7}" type="slidenum">
              <a:rPr lang="en-US" smtClean="0"/>
              <a:t>‹#›</a:t>
            </a:fld>
            <a:endParaRPr lang="en-US"/>
          </a:p>
        </p:txBody>
      </p:sp>
    </p:spTree>
    <p:extLst>
      <p:ext uri="{BB962C8B-B14F-4D97-AF65-F5344CB8AC3E}">
        <p14:creationId xmlns:p14="http://schemas.microsoft.com/office/powerpoint/2010/main" val="177027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3990-A7F5-4C8E-81C9-0890AA126D54}"/>
              </a:ext>
            </a:extLst>
          </p:cNvPr>
          <p:cNvSpPr>
            <a:spLocks noGrp="1"/>
          </p:cNvSpPr>
          <p:nvPr>
            <p:ph type="ctrTitle"/>
          </p:nvPr>
        </p:nvSpPr>
        <p:spPr>
          <a:xfrm>
            <a:off x="1128584" y="245762"/>
            <a:ext cx="9144000" cy="2387600"/>
          </a:xfrm>
        </p:spPr>
        <p:txBody>
          <a:bodyPr>
            <a:normAutofit/>
          </a:bodyPr>
          <a:lstStyle/>
          <a:p>
            <a:r>
              <a:rPr lang="en-US" sz="4400" dirty="0">
                <a:latin typeface="Times New Roman" panose="02020603050405020304" pitchFamily="18" charset="0"/>
                <a:cs typeface="Times New Roman" panose="02020603050405020304" pitchFamily="18" charset="0"/>
              </a:rPr>
              <a:t>Biology for Engineers</a:t>
            </a: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Course Code:21BE45</a:t>
            </a:r>
          </a:p>
        </p:txBody>
      </p:sp>
      <p:sp>
        <p:nvSpPr>
          <p:cNvPr id="3" name="Subtitle 2">
            <a:extLst>
              <a:ext uri="{FF2B5EF4-FFF2-40B4-BE49-F238E27FC236}">
                <a16:creationId xmlns:a16="http://schemas.microsoft.com/office/drawing/2014/main" id="{B0589426-FE28-4351-9776-950A224E67BF}"/>
              </a:ext>
            </a:extLst>
          </p:cNvPr>
          <p:cNvSpPr>
            <a:spLocks noGrp="1"/>
          </p:cNvSpPr>
          <p:nvPr>
            <p:ph type="subTitle" idx="1"/>
          </p:nvPr>
        </p:nvSpPr>
        <p:spPr>
          <a:xfrm>
            <a:off x="1301579" y="2971844"/>
            <a:ext cx="9144000" cy="2909971"/>
          </a:xfrm>
        </p:spPr>
        <p:txBody>
          <a:bodyPr>
            <a:normAutofit fontScale="32500" lnSpcReduction="20000"/>
          </a:bodyPr>
          <a:lstStyle/>
          <a:p>
            <a:r>
              <a:rPr lang="en-US" sz="6200" b="1" u="sng" dirty="0">
                <a:latin typeface="Times New Roman" panose="02020603050405020304" pitchFamily="18" charset="0"/>
                <a:cs typeface="Times New Roman" panose="02020603050405020304" pitchFamily="18" charset="0"/>
              </a:rPr>
              <a:t>MODULE 2:</a:t>
            </a:r>
          </a:p>
          <a:p>
            <a:pPr algn="l"/>
            <a:r>
              <a:rPr lang="en-US" sz="6200" b="1" dirty="0">
                <a:latin typeface="Times New Roman" panose="02020603050405020304" pitchFamily="18" charset="0"/>
                <a:cs typeface="Times New Roman" panose="02020603050405020304" pitchFamily="18" charset="0"/>
              </a:rPr>
              <a:t>Common Diseases and Vaccination </a:t>
            </a:r>
            <a:r>
              <a:rPr lang="en-US" sz="6200" dirty="0">
                <a:latin typeface="Times New Roman" panose="02020603050405020304" pitchFamily="18" charset="0"/>
                <a:cs typeface="Times New Roman" panose="02020603050405020304" pitchFamily="18" charset="0"/>
              </a:rPr>
              <a:t>- Allergies, Colds and Flu - causes and precautions.</a:t>
            </a:r>
          </a:p>
          <a:p>
            <a:pPr algn="l"/>
            <a:r>
              <a:rPr lang="en-US" sz="6200" dirty="0">
                <a:latin typeface="Times New Roman" panose="02020603050405020304" pitchFamily="18" charset="0"/>
                <a:cs typeface="Times New Roman" panose="02020603050405020304" pitchFamily="18" charset="0"/>
              </a:rPr>
              <a:t>First vaccine in the world, Vaccine for Rabies and RNA vaccines for </a:t>
            </a:r>
            <a:r>
              <a:rPr lang="en-US" sz="6200" dirty="0" err="1">
                <a:latin typeface="Times New Roman" panose="02020603050405020304" pitchFamily="18" charset="0"/>
                <a:cs typeface="Times New Roman" panose="02020603050405020304" pitchFamily="18" charset="0"/>
              </a:rPr>
              <a:t>Covid</a:t>
            </a:r>
            <a:r>
              <a:rPr lang="en-US" sz="6200" dirty="0">
                <a:latin typeface="Times New Roman" panose="02020603050405020304" pitchFamily="18" charset="0"/>
                <a:cs typeface="Times New Roman" panose="02020603050405020304" pitchFamily="18" charset="0"/>
              </a:rPr>
              <a:t>- critical</a:t>
            </a:r>
          </a:p>
          <a:p>
            <a:pPr algn="l"/>
            <a:r>
              <a:rPr lang="en-US" sz="6200" dirty="0">
                <a:latin typeface="Times New Roman" panose="02020603050405020304" pitchFamily="18" charset="0"/>
                <a:cs typeface="Times New Roman" panose="02020603050405020304" pitchFamily="18" charset="0"/>
              </a:rPr>
              <a:t>analysis, case study of process of development of </a:t>
            </a:r>
            <a:r>
              <a:rPr lang="en-US" sz="6200" dirty="0" err="1">
                <a:latin typeface="Times New Roman" panose="02020603050405020304" pitchFamily="18" charset="0"/>
                <a:cs typeface="Times New Roman" panose="02020603050405020304" pitchFamily="18" charset="0"/>
              </a:rPr>
              <a:t>covid</a:t>
            </a:r>
            <a:r>
              <a:rPr lang="en-US" sz="6200" dirty="0">
                <a:latin typeface="Times New Roman" panose="02020603050405020304" pitchFamily="18" charset="0"/>
                <a:cs typeface="Times New Roman" panose="02020603050405020304" pitchFamily="18" charset="0"/>
              </a:rPr>
              <a:t> vaccine. </a:t>
            </a:r>
          </a:p>
          <a:p>
            <a:endParaRPr lang="en-US" sz="6200" dirty="0">
              <a:latin typeface="Times New Roman" panose="02020603050405020304" pitchFamily="18" charset="0"/>
              <a:cs typeface="Times New Roman" panose="02020603050405020304" pitchFamily="18" charset="0"/>
            </a:endParaRPr>
          </a:p>
          <a:p>
            <a:pPr algn="l"/>
            <a:r>
              <a:rPr lang="en-US" sz="6200" b="1" dirty="0">
                <a:latin typeface="Times New Roman" panose="02020603050405020304" pitchFamily="18" charset="0"/>
                <a:cs typeface="Times New Roman" panose="02020603050405020304" pitchFamily="18" charset="0"/>
              </a:rPr>
              <a:t>Forensics </a:t>
            </a:r>
            <a:r>
              <a:rPr lang="en-US" sz="6200" dirty="0">
                <a:latin typeface="Times New Roman" panose="02020603050405020304" pitchFamily="18" charset="0"/>
                <a:cs typeface="Times New Roman" panose="02020603050405020304" pitchFamily="18" charset="0"/>
              </a:rPr>
              <a:t>– DNA fingerprinting. Engineering solutions for Parkinson’s disease. Heart disease and its types.</a:t>
            </a:r>
          </a:p>
          <a:p>
            <a:pPr algn="l"/>
            <a:r>
              <a:rPr lang="en-US" sz="6200" dirty="0">
                <a:latin typeface="Times New Roman" panose="02020603050405020304" pitchFamily="18" charset="0"/>
                <a:cs typeface="Times New Roman" panose="02020603050405020304" pitchFamily="18" charset="0"/>
              </a:rPr>
              <a:t>Modern technologies to detect heart diseases.</a:t>
            </a:r>
          </a:p>
          <a:p>
            <a:endParaRPr lang="en-US" dirty="0"/>
          </a:p>
        </p:txBody>
      </p:sp>
      <p:pic>
        <p:nvPicPr>
          <p:cNvPr id="5" name="Picture 4">
            <a:extLst>
              <a:ext uri="{FF2B5EF4-FFF2-40B4-BE49-F238E27FC236}">
                <a16:creationId xmlns:a16="http://schemas.microsoft.com/office/drawing/2014/main" id="{C0BAF960-B934-4355-A23C-E6F6544C48AD}"/>
              </a:ext>
            </a:extLst>
          </p:cNvPr>
          <p:cNvPicPr>
            <a:picLocks noChangeAspect="1"/>
          </p:cNvPicPr>
          <p:nvPr/>
        </p:nvPicPr>
        <p:blipFill>
          <a:blip r:embed="rId2"/>
          <a:stretch>
            <a:fillRect/>
          </a:stretch>
        </p:blipFill>
        <p:spPr>
          <a:xfrm>
            <a:off x="364761" y="282744"/>
            <a:ext cx="2440223" cy="2665759"/>
          </a:xfrm>
          <a:prstGeom prst="rect">
            <a:avLst/>
          </a:prstGeom>
        </p:spPr>
      </p:pic>
      <p:pic>
        <p:nvPicPr>
          <p:cNvPr id="7" name="Picture 6">
            <a:extLst>
              <a:ext uri="{FF2B5EF4-FFF2-40B4-BE49-F238E27FC236}">
                <a16:creationId xmlns:a16="http://schemas.microsoft.com/office/drawing/2014/main" id="{058BFE9B-FF38-4186-8F81-D48022099C17}"/>
              </a:ext>
            </a:extLst>
          </p:cNvPr>
          <p:cNvPicPr>
            <a:picLocks noChangeAspect="1"/>
          </p:cNvPicPr>
          <p:nvPr/>
        </p:nvPicPr>
        <p:blipFill>
          <a:blip r:embed="rId3"/>
          <a:stretch>
            <a:fillRect/>
          </a:stretch>
        </p:blipFill>
        <p:spPr>
          <a:xfrm>
            <a:off x="8660068" y="657895"/>
            <a:ext cx="3112616" cy="1915456"/>
          </a:xfrm>
          <a:prstGeom prst="rect">
            <a:avLst/>
          </a:prstGeom>
        </p:spPr>
      </p:pic>
    </p:spTree>
    <p:extLst>
      <p:ext uri="{BB962C8B-B14F-4D97-AF65-F5344CB8AC3E}">
        <p14:creationId xmlns:p14="http://schemas.microsoft.com/office/powerpoint/2010/main" val="3216984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1FD7F-35C1-4449-AA07-A94D8FF31D77}"/>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ALLERGIES</a:t>
            </a:r>
          </a:p>
        </p:txBody>
      </p:sp>
      <p:sp>
        <p:nvSpPr>
          <p:cNvPr id="3" name="Content Placeholder 2">
            <a:extLst>
              <a:ext uri="{FF2B5EF4-FFF2-40B4-BE49-F238E27FC236}">
                <a16:creationId xmlns:a16="http://schemas.microsoft.com/office/drawing/2014/main" id="{9E32FE2B-3E28-4C67-9783-84A66CC85EB4}"/>
              </a:ext>
            </a:extLst>
          </p:cNvPr>
          <p:cNvSpPr>
            <a:spLocks noGrp="1"/>
          </p:cNvSpPr>
          <p:nvPr>
            <p:ph idx="1"/>
          </p:nvPr>
        </p:nvSpPr>
        <p:spPr>
          <a:xfrm>
            <a:off x="739346" y="1248032"/>
            <a:ext cx="10515600" cy="5244843"/>
          </a:xfrm>
        </p:spPr>
        <p:txBody>
          <a:bodyPr>
            <a:normAutofit fontScale="92500" lnSpcReduction="20000"/>
          </a:bodyPr>
          <a:lstStyle/>
          <a:p>
            <a:pPr marL="0" indent="0">
              <a:buNone/>
            </a:pPr>
            <a:r>
              <a:rPr lang="en-US" sz="2400" b="1" dirty="0">
                <a:latin typeface="Times New Roman" panose="02020603050405020304" pitchFamily="18" charset="0"/>
                <a:cs typeface="Times New Roman" panose="02020603050405020304" pitchFamily="18" charset="0"/>
              </a:rPr>
              <a:t>What do you mean by allergy?</a:t>
            </a:r>
          </a:p>
          <a:p>
            <a:r>
              <a:rPr lang="en-US" sz="2400" dirty="0">
                <a:latin typeface="Times New Roman" panose="02020603050405020304" pitchFamily="18" charset="0"/>
                <a:cs typeface="Times New Roman" panose="02020603050405020304" pitchFamily="18" charset="0"/>
              </a:rPr>
              <a:t>Allergy occurs when a person reacts to substances in the environment that are harmless to most people. These substances are known as allergens. Allergens are found in dust mites, pets, pollen, insects, ticks, </a:t>
            </a:r>
            <a:r>
              <a:rPr lang="en-US" sz="2400" dirty="0" err="1">
                <a:latin typeface="Times New Roman" panose="02020603050405020304" pitchFamily="18" charset="0"/>
                <a:cs typeface="Times New Roman" panose="02020603050405020304" pitchFamily="18" charset="0"/>
              </a:rPr>
              <a:t>moulds</a:t>
            </a:r>
            <a:r>
              <a:rPr lang="en-US" sz="2400" dirty="0">
                <a:latin typeface="Times New Roman" panose="02020603050405020304" pitchFamily="18" charset="0"/>
                <a:cs typeface="Times New Roman" panose="02020603050405020304" pitchFamily="18" charset="0"/>
              </a:rPr>
              <a:t>, foods and some medications. What are the 7 allergy symptoms?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Symptoms of an Allergic Reaction</a:t>
            </a:r>
          </a:p>
          <a:p>
            <a:r>
              <a:rPr lang="en-US" sz="2400" dirty="0">
                <a:latin typeface="Times New Roman" panose="02020603050405020304" pitchFamily="18" charset="0"/>
                <a:cs typeface="Times New Roman" panose="02020603050405020304" pitchFamily="18" charset="0"/>
              </a:rPr>
              <a:t>Itchy, watery eyes.</a:t>
            </a:r>
          </a:p>
          <a:p>
            <a:r>
              <a:rPr lang="en-US" sz="2400" dirty="0">
                <a:latin typeface="Times New Roman" panose="02020603050405020304" pitchFamily="18" charset="0"/>
                <a:cs typeface="Times New Roman" panose="02020603050405020304" pitchFamily="18" charset="0"/>
              </a:rPr>
              <a:t>Itchy nose.</a:t>
            </a:r>
          </a:p>
          <a:p>
            <a:r>
              <a:rPr lang="en-US" sz="2400" dirty="0">
                <a:latin typeface="Times New Roman" panose="02020603050405020304" pitchFamily="18" charset="0"/>
                <a:cs typeface="Times New Roman" panose="02020603050405020304" pitchFamily="18" charset="0"/>
              </a:rPr>
              <a:t>Sneezing.</a:t>
            </a:r>
          </a:p>
          <a:p>
            <a:r>
              <a:rPr lang="en-US" sz="2400" dirty="0">
                <a:latin typeface="Times New Roman" panose="02020603050405020304" pitchFamily="18" charset="0"/>
                <a:cs typeface="Times New Roman" panose="02020603050405020304" pitchFamily="18" charset="0"/>
              </a:rPr>
              <a:t>Runny nose.</a:t>
            </a:r>
          </a:p>
          <a:p>
            <a:r>
              <a:rPr lang="en-US" sz="2400" dirty="0">
                <a:latin typeface="Times New Roman" panose="02020603050405020304" pitchFamily="18" charset="0"/>
                <a:cs typeface="Times New Roman" panose="02020603050405020304" pitchFamily="18" charset="0"/>
              </a:rPr>
              <a:t>Rashes.</a:t>
            </a:r>
          </a:p>
          <a:p>
            <a:r>
              <a:rPr lang="en-US" sz="2400" dirty="0">
                <a:latin typeface="Times New Roman" panose="02020603050405020304" pitchFamily="18" charset="0"/>
                <a:cs typeface="Times New Roman" panose="02020603050405020304" pitchFamily="18" charset="0"/>
              </a:rPr>
              <a:t>Hives (a rash with raised red patches)</a:t>
            </a:r>
          </a:p>
          <a:p>
            <a:r>
              <a:rPr lang="en-US" sz="2400" dirty="0">
                <a:latin typeface="Times New Roman" panose="02020603050405020304" pitchFamily="18" charset="0"/>
                <a:cs typeface="Times New Roman" panose="02020603050405020304" pitchFamily="18" charset="0"/>
              </a:rPr>
              <a:t>Stomach cramps.</a:t>
            </a:r>
          </a:p>
          <a:p>
            <a:r>
              <a:rPr lang="en-US" sz="2400" dirty="0">
                <a:latin typeface="Times New Roman" panose="02020603050405020304" pitchFamily="18" charset="0"/>
                <a:cs typeface="Times New Roman" panose="02020603050405020304" pitchFamily="18" charset="0"/>
              </a:rPr>
              <a:t>Vomiting.</a:t>
            </a:r>
          </a:p>
        </p:txBody>
      </p:sp>
    </p:spTree>
    <p:extLst>
      <p:ext uri="{BB962C8B-B14F-4D97-AF65-F5344CB8AC3E}">
        <p14:creationId xmlns:p14="http://schemas.microsoft.com/office/powerpoint/2010/main" val="2183041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53E0F3-4497-4A83-93A3-A55E24DA3867}"/>
              </a:ext>
            </a:extLst>
          </p:cNvPr>
          <p:cNvSpPr>
            <a:spLocks noGrp="1"/>
          </p:cNvSpPr>
          <p:nvPr>
            <p:ph idx="1"/>
          </p:nvPr>
        </p:nvSpPr>
        <p:spPr>
          <a:xfrm>
            <a:off x="578708" y="400007"/>
            <a:ext cx="10515600" cy="6057986"/>
          </a:xfrm>
        </p:spPr>
        <p:txBody>
          <a:bodyPr>
            <a:normAutofit fontScale="62500" lnSpcReduction="20000"/>
          </a:bodyPr>
          <a:lstStyle/>
          <a:p>
            <a:pPr marL="0" indent="0">
              <a:buNone/>
            </a:pPr>
            <a:r>
              <a:rPr lang="en-US" b="1" dirty="0">
                <a:latin typeface="Times New Roman" panose="02020603050405020304" pitchFamily="18" charset="0"/>
                <a:cs typeface="Times New Roman" panose="02020603050405020304" pitchFamily="18" charset="0"/>
              </a:rPr>
              <a:t>Which areas of the body may be affected?</a:t>
            </a:r>
          </a:p>
          <a:p>
            <a:r>
              <a:rPr lang="en-US" dirty="0">
                <a:latin typeface="Times New Roman" panose="02020603050405020304" pitchFamily="18" charset="0"/>
                <a:cs typeface="Times New Roman" panose="02020603050405020304" pitchFamily="18" charset="0"/>
              </a:rPr>
              <a:t>People experience different symptoms, depending on the allergen and where it enters the body. Allergic reactions can involve many parts of the body at the same time.</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Nose, eyes, sinuses and throat</a:t>
            </a:r>
          </a:p>
          <a:p>
            <a:r>
              <a:rPr lang="en-US" dirty="0">
                <a:latin typeface="Times New Roman" panose="02020603050405020304" pitchFamily="18" charset="0"/>
                <a:cs typeface="Times New Roman" panose="02020603050405020304" pitchFamily="18" charset="0"/>
              </a:rPr>
              <a:t>When allergens are breathed in, the release of histamine causes the lining of the nose to produce more mucus and become swollen and inflamed. It causes the nose to run and itch, and violent sneezing may occur. Eyes may start to water and people may get a sore throat.</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Lungs and chest</a:t>
            </a:r>
          </a:p>
          <a:p>
            <a:r>
              <a:rPr lang="en-US" dirty="0">
                <a:latin typeface="Times New Roman" panose="02020603050405020304" pitchFamily="18" charset="0"/>
                <a:cs typeface="Times New Roman" panose="02020603050405020304" pitchFamily="18" charset="0"/>
              </a:rPr>
              <a:t>Asthma can be triggered during an allergic reaction. When an allergen is breathed in, the lining of the passages in the lungs swells and makes breathing difficult. </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Stomach and bowel</a:t>
            </a:r>
          </a:p>
          <a:p>
            <a:r>
              <a:rPr lang="en-US" dirty="0">
                <a:latin typeface="Times New Roman" panose="02020603050405020304" pitchFamily="18" charset="0"/>
                <a:cs typeface="Times New Roman" panose="02020603050405020304" pitchFamily="18" charset="0"/>
              </a:rPr>
              <a:t>Foods that commonly cause allergy include peanuts, seafood, dairy products and eggs. Cow's milk allergy in infants may occur and can cause eczema, asthma, colic and stomach upset. Some people cannot digest lactose (milk sugar). Lactose intolerance causes stomach upsets, but should not be confused with allergy.</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Skin</a:t>
            </a:r>
          </a:p>
          <a:p>
            <a:r>
              <a:rPr lang="en-US" dirty="0">
                <a:latin typeface="Times New Roman" panose="02020603050405020304" pitchFamily="18" charset="0"/>
                <a:cs typeface="Times New Roman" panose="02020603050405020304" pitchFamily="18" charset="0"/>
              </a:rPr>
              <a:t>Skin problems that can be triggered by allergy include atopic dermatitis (eczema) and urticaria (hives). </a:t>
            </a:r>
          </a:p>
        </p:txBody>
      </p:sp>
    </p:spTree>
    <p:extLst>
      <p:ext uri="{BB962C8B-B14F-4D97-AF65-F5344CB8AC3E}">
        <p14:creationId xmlns:p14="http://schemas.microsoft.com/office/powerpoint/2010/main" val="1686289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533DBE5-2BB1-4F18-A6D6-B997F3B8FD3B}"/>
              </a:ext>
            </a:extLst>
          </p:cNvPr>
          <p:cNvPicPr>
            <a:picLocks noGrp="1" noChangeAspect="1"/>
          </p:cNvPicPr>
          <p:nvPr>
            <p:ph idx="1"/>
          </p:nvPr>
        </p:nvPicPr>
        <p:blipFill>
          <a:blip r:embed="rId2"/>
          <a:stretch>
            <a:fillRect/>
          </a:stretch>
        </p:blipFill>
        <p:spPr>
          <a:xfrm>
            <a:off x="832055" y="358345"/>
            <a:ext cx="9708257" cy="7273891"/>
          </a:xfrm>
          <a:prstGeom prst="rect">
            <a:avLst/>
          </a:prstGeom>
        </p:spPr>
      </p:pic>
    </p:spTree>
    <p:extLst>
      <p:ext uri="{BB962C8B-B14F-4D97-AF65-F5344CB8AC3E}">
        <p14:creationId xmlns:p14="http://schemas.microsoft.com/office/powerpoint/2010/main" val="1155256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45D1AF-F1C1-4202-9A40-8CA8A2ADC7CA}"/>
              </a:ext>
            </a:extLst>
          </p:cNvPr>
          <p:cNvPicPr>
            <a:picLocks noGrp="1" noChangeAspect="1"/>
          </p:cNvPicPr>
          <p:nvPr>
            <p:ph idx="1"/>
          </p:nvPr>
        </p:nvPicPr>
        <p:blipFill>
          <a:blip r:embed="rId2"/>
          <a:stretch>
            <a:fillRect/>
          </a:stretch>
        </p:blipFill>
        <p:spPr>
          <a:xfrm>
            <a:off x="1289255" y="305888"/>
            <a:ext cx="9016280" cy="6246223"/>
          </a:xfrm>
          <a:prstGeom prst="rect">
            <a:avLst/>
          </a:prstGeom>
        </p:spPr>
      </p:pic>
    </p:spTree>
    <p:extLst>
      <p:ext uri="{BB962C8B-B14F-4D97-AF65-F5344CB8AC3E}">
        <p14:creationId xmlns:p14="http://schemas.microsoft.com/office/powerpoint/2010/main" val="462155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71522B5-EA9B-458D-9E44-64D6D29FE7AD}"/>
              </a:ext>
            </a:extLst>
          </p:cNvPr>
          <p:cNvPicPr>
            <a:picLocks noGrp="1" noChangeAspect="1"/>
          </p:cNvPicPr>
          <p:nvPr>
            <p:ph idx="1"/>
          </p:nvPr>
        </p:nvPicPr>
        <p:blipFill>
          <a:blip r:embed="rId2"/>
          <a:stretch>
            <a:fillRect/>
          </a:stretch>
        </p:blipFill>
        <p:spPr>
          <a:xfrm>
            <a:off x="1425180" y="162385"/>
            <a:ext cx="8719718" cy="6533230"/>
          </a:xfrm>
          <a:prstGeom prst="rect">
            <a:avLst/>
          </a:prstGeom>
        </p:spPr>
      </p:pic>
    </p:spTree>
    <p:extLst>
      <p:ext uri="{BB962C8B-B14F-4D97-AF65-F5344CB8AC3E}">
        <p14:creationId xmlns:p14="http://schemas.microsoft.com/office/powerpoint/2010/main" val="1715130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552FF64-A695-40D0-ABDD-F8D8F95B789D}"/>
              </a:ext>
            </a:extLst>
          </p:cNvPr>
          <p:cNvPicPr>
            <a:picLocks noGrp="1" noChangeAspect="1"/>
          </p:cNvPicPr>
          <p:nvPr>
            <p:ph idx="1"/>
          </p:nvPr>
        </p:nvPicPr>
        <p:blipFill>
          <a:blip r:embed="rId2"/>
          <a:stretch>
            <a:fillRect/>
          </a:stretch>
        </p:blipFill>
        <p:spPr>
          <a:xfrm>
            <a:off x="1474606" y="310517"/>
            <a:ext cx="8324301" cy="6236965"/>
          </a:xfrm>
          <a:prstGeom prst="rect">
            <a:avLst/>
          </a:prstGeom>
        </p:spPr>
      </p:pic>
    </p:spTree>
    <p:extLst>
      <p:ext uri="{BB962C8B-B14F-4D97-AF65-F5344CB8AC3E}">
        <p14:creationId xmlns:p14="http://schemas.microsoft.com/office/powerpoint/2010/main" val="1568234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871F84-DBA9-43CC-A6E8-D662EF452716}"/>
              </a:ext>
            </a:extLst>
          </p:cNvPr>
          <p:cNvPicPr>
            <a:picLocks noGrp="1" noChangeAspect="1"/>
          </p:cNvPicPr>
          <p:nvPr>
            <p:ph idx="1"/>
          </p:nvPr>
        </p:nvPicPr>
        <p:blipFill>
          <a:blip r:embed="rId2"/>
          <a:stretch>
            <a:fillRect/>
          </a:stretch>
        </p:blipFill>
        <p:spPr>
          <a:xfrm>
            <a:off x="1075037" y="321276"/>
            <a:ext cx="9971903" cy="5855687"/>
          </a:xfrm>
          <a:prstGeom prst="rect">
            <a:avLst/>
          </a:prstGeom>
        </p:spPr>
      </p:pic>
    </p:spTree>
    <p:extLst>
      <p:ext uri="{BB962C8B-B14F-4D97-AF65-F5344CB8AC3E}">
        <p14:creationId xmlns:p14="http://schemas.microsoft.com/office/powerpoint/2010/main" val="2527726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7974-6DAA-488B-A7BE-F2A7602D7F54}"/>
              </a:ext>
            </a:extLst>
          </p:cNvPr>
          <p:cNvSpPr>
            <a:spLocks noGrp="1"/>
          </p:cNvSpPr>
          <p:nvPr>
            <p:ph type="title"/>
          </p:nvPr>
        </p:nvSpPr>
        <p:spPr>
          <a:xfrm>
            <a:off x="7658099" y="710513"/>
            <a:ext cx="4311479" cy="5708822"/>
          </a:xfrm>
        </p:spPr>
        <p:txBody>
          <a:bodyPr>
            <a:noAutofit/>
          </a:bodyPr>
          <a:lstStyle/>
          <a:p>
            <a:r>
              <a:rPr lang="en-US" sz="1800" b="1" dirty="0">
                <a:latin typeface="Times New Roman" panose="02020603050405020304" pitchFamily="18" charset="0"/>
                <a:cs typeface="Times New Roman" panose="02020603050405020304" pitchFamily="18" charset="0"/>
              </a:rPr>
              <a:t>First vaccine in the world</a:t>
            </a:r>
            <a:br>
              <a:rPr lang="en-US" sz="1800" b="1"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basis for vaccination began in 1796 when the English doctor Edward Jenner noticed that milkmaids who had gotten cowpox were protected from smallpox. Jenner also knew about variolation and guessed that exposure to cowpox could be used to protect against smallpox</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smallpox vaccine, introduced by Edward Jenner in 1796, was the first successful vaccine to be developed. </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D462CC9-E2C6-4B7D-810C-E32FA6458CF1}"/>
              </a:ext>
            </a:extLst>
          </p:cNvPr>
          <p:cNvPicPr>
            <a:picLocks noGrp="1" noChangeAspect="1"/>
          </p:cNvPicPr>
          <p:nvPr>
            <p:ph idx="1"/>
          </p:nvPr>
        </p:nvPicPr>
        <p:blipFill>
          <a:blip r:embed="rId2"/>
          <a:stretch>
            <a:fillRect/>
          </a:stretch>
        </p:blipFill>
        <p:spPr>
          <a:xfrm>
            <a:off x="123568" y="710513"/>
            <a:ext cx="7327557" cy="5708822"/>
          </a:xfrm>
          <a:prstGeom prst="rect">
            <a:avLst/>
          </a:prstGeom>
        </p:spPr>
      </p:pic>
    </p:spTree>
    <p:extLst>
      <p:ext uri="{BB962C8B-B14F-4D97-AF65-F5344CB8AC3E}">
        <p14:creationId xmlns:p14="http://schemas.microsoft.com/office/powerpoint/2010/main" val="213335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2AA45-5A27-44F1-8B8B-9A8D15738A7C}"/>
              </a:ext>
            </a:extLst>
          </p:cNvPr>
          <p:cNvSpPr>
            <a:spLocks noGrp="1"/>
          </p:cNvSpPr>
          <p:nvPr>
            <p:ph idx="1"/>
          </p:nvPr>
        </p:nvSpPr>
        <p:spPr>
          <a:xfrm>
            <a:off x="479854" y="488091"/>
            <a:ext cx="10515600" cy="5881817"/>
          </a:xfrm>
        </p:spPr>
        <p:txBody>
          <a:bodyPr>
            <a:normAutofit/>
          </a:bodyPr>
          <a:lstStyle/>
          <a:p>
            <a:pPr marL="0" indent="0">
              <a:buNone/>
            </a:pPr>
            <a:endParaRPr lang="en-US" dirty="0"/>
          </a:p>
          <a:p>
            <a:pPr marL="0" indent="0">
              <a:buNone/>
            </a:pPr>
            <a:r>
              <a:rPr lang="en-US" b="1" dirty="0">
                <a:latin typeface="Times New Roman" panose="02020603050405020304" pitchFamily="18" charset="0"/>
                <a:cs typeface="Times New Roman" panose="02020603050405020304" pitchFamily="18" charset="0"/>
              </a:rPr>
              <a:t>what are the 5 types of vaccines?</a:t>
            </a:r>
          </a:p>
          <a:p>
            <a:r>
              <a:rPr lang="en-US" dirty="0">
                <a:latin typeface="Times New Roman" panose="02020603050405020304" pitchFamily="18" charset="0"/>
                <a:cs typeface="Times New Roman" panose="02020603050405020304" pitchFamily="18" charset="0"/>
              </a:rPr>
              <a:t>Inactivated vaccines.</a:t>
            </a:r>
          </a:p>
          <a:p>
            <a:r>
              <a:rPr lang="en-US" dirty="0">
                <a:latin typeface="Times New Roman" panose="02020603050405020304" pitchFamily="18" charset="0"/>
                <a:cs typeface="Times New Roman" panose="02020603050405020304" pitchFamily="18" charset="0"/>
              </a:rPr>
              <a:t>Live-attenuated vaccines.</a:t>
            </a:r>
          </a:p>
          <a:p>
            <a:r>
              <a:rPr lang="en-US" dirty="0">
                <a:latin typeface="Times New Roman" panose="02020603050405020304" pitchFamily="18" charset="0"/>
                <a:cs typeface="Times New Roman" panose="02020603050405020304" pitchFamily="18" charset="0"/>
              </a:rPr>
              <a:t>Messenger RNA (mRNA) vaccines.</a:t>
            </a:r>
          </a:p>
          <a:p>
            <a:r>
              <a:rPr lang="en-US" dirty="0">
                <a:latin typeface="Times New Roman" panose="02020603050405020304" pitchFamily="18" charset="0"/>
                <a:cs typeface="Times New Roman" panose="02020603050405020304" pitchFamily="18" charset="0"/>
              </a:rPr>
              <a:t>Subunit, recombinant, polysaccharide, and conjugate vaccines.</a:t>
            </a:r>
          </a:p>
          <a:p>
            <a:r>
              <a:rPr lang="en-US" dirty="0">
                <a:latin typeface="Times New Roman" panose="02020603050405020304" pitchFamily="18" charset="0"/>
                <a:cs typeface="Times New Roman" panose="02020603050405020304" pitchFamily="18" charset="0"/>
              </a:rPr>
              <a:t>Toxoid vaccines.</a:t>
            </a:r>
          </a:p>
          <a:p>
            <a:r>
              <a:rPr lang="en-US" dirty="0">
                <a:latin typeface="Times New Roman" panose="02020603050405020304" pitchFamily="18" charset="0"/>
                <a:cs typeface="Times New Roman" panose="02020603050405020304" pitchFamily="18" charset="0"/>
              </a:rPr>
              <a:t>Viral vector vaccines.</a:t>
            </a:r>
          </a:p>
        </p:txBody>
      </p:sp>
    </p:spTree>
    <p:extLst>
      <p:ext uri="{BB962C8B-B14F-4D97-AF65-F5344CB8AC3E}">
        <p14:creationId xmlns:p14="http://schemas.microsoft.com/office/powerpoint/2010/main" val="1505226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625CB-3C85-4268-8B7C-C2A17BB1B6FF}"/>
              </a:ext>
            </a:extLst>
          </p:cNvPr>
          <p:cNvSpPr>
            <a:spLocks noGrp="1"/>
          </p:cNvSpPr>
          <p:nvPr>
            <p:ph type="title"/>
          </p:nvPr>
        </p:nvSpPr>
        <p:spPr>
          <a:xfrm>
            <a:off x="541638" y="0"/>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Vaccination for Rabies</a:t>
            </a:r>
          </a:p>
        </p:txBody>
      </p:sp>
      <p:sp>
        <p:nvSpPr>
          <p:cNvPr id="3" name="Content Placeholder 2">
            <a:extLst>
              <a:ext uri="{FF2B5EF4-FFF2-40B4-BE49-F238E27FC236}">
                <a16:creationId xmlns:a16="http://schemas.microsoft.com/office/drawing/2014/main" id="{E10AF79B-CC43-4445-96F7-2895D4AAD5BA}"/>
              </a:ext>
            </a:extLst>
          </p:cNvPr>
          <p:cNvSpPr>
            <a:spLocks noGrp="1"/>
          </p:cNvSpPr>
          <p:nvPr>
            <p:ph idx="1"/>
          </p:nvPr>
        </p:nvSpPr>
        <p:spPr>
          <a:xfrm>
            <a:off x="541638" y="963827"/>
            <a:ext cx="10814221" cy="5745891"/>
          </a:xfrm>
        </p:spPr>
        <p:txBody>
          <a:bodyPr>
            <a:normAutofit/>
          </a:bodyPr>
          <a:lstStyle/>
          <a:p>
            <a:r>
              <a:rPr lang="en-US" sz="2000" dirty="0">
                <a:latin typeface="Times New Roman" panose="02020603050405020304" pitchFamily="18" charset="0"/>
                <a:cs typeface="Times New Roman" panose="02020603050405020304" pitchFamily="18" charset="0"/>
              </a:rPr>
              <a:t>On July 6, 1885, Louis Pasteur and his colleagues injected the first of 14 daily doses of rabbit spinal cord suspensions containing progressively inactivated rabies virus into 9-year-old Joseph Meister, who had been severely bitten by a rabid dog 2 days before.</a:t>
            </a:r>
          </a:p>
          <a:p>
            <a:r>
              <a:rPr lang="en-US" sz="2000" dirty="0">
                <a:latin typeface="Times New Roman" panose="02020603050405020304" pitchFamily="18" charset="0"/>
                <a:cs typeface="Times New Roman" panose="02020603050405020304" pitchFamily="18" charset="0"/>
              </a:rPr>
              <a:t>The method involved developing a consistent source of virulent virus by taking pieces of spinal cord from a rabid street dog and inoculating by trepanation under the dura mater (dura) into the cranium of a rabbit, and then passing it from rabbit to rabbit 20–25 times until the virus was consistently virulent. When Pasteur had established a way to obtain rabbits with spinal cord material that was consistently virulent, he took pieces of the spinal cord, each a few centimeters long, and exposed them to dry air. The exposure to dry air, gradually decreased the virulence until it totally disappeared.</a:t>
            </a:r>
          </a:p>
          <a:p>
            <a:r>
              <a:rPr lang="en-US" sz="2000" dirty="0">
                <a:latin typeface="Times New Roman" panose="02020603050405020304" pitchFamily="18" charset="0"/>
                <a:cs typeface="Times New Roman" panose="02020603050405020304" pitchFamily="18" charset="0"/>
              </a:rPr>
              <a:t>Pasteur had inoculated approximately 50 dogs with a suspension of the dehydrated spinal cord and he had observed that the dogs had become refractory to the inoculation with virulent rabid spinal material, when on Monday, July 6, 1885, three people arrived from Alsace. One of them was Joseph Meister, a nine-year-old boy who had been bitten by a dog at 8:00 AM on July 4. The boy had at least 14 bites and his death from rabies seemed inevitable.</a:t>
            </a:r>
          </a:p>
          <a:p>
            <a:r>
              <a:rPr lang="en-US" sz="2000" dirty="0">
                <a:latin typeface="Times New Roman" panose="02020603050405020304" pitchFamily="18" charset="0"/>
                <a:cs typeface="Times New Roman" panose="02020603050405020304" pitchFamily="18" charset="0"/>
              </a:rPr>
              <a:t>Using the experience he had already with the 50 dogs, on the evening of July 6, together with Dr. </a:t>
            </a:r>
            <a:r>
              <a:rPr lang="en-US" sz="2000" dirty="0" err="1">
                <a:latin typeface="Times New Roman" panose="02020603050405020304" pitchFamily="18" charset="0"/>
                <a:cs typeface="Times New Roman" panose="02020603050405020304" pitchFamily="18" charset="0"/>
              </a:rPr>
              <a:t>Vulpian</a:t>
            </a:r>
            <a:r>
              <a:rPr lang="en-US" sz="2000" dirty="0">
                <a:latin typeface="Times New Roman" panose="02020603050405020304" pitchFamily="18" charset="0"/>
                <a:cs typeface="Times New Roman" panose="02020603050405020304" pitchFamily="18" charset="0"/>
              </a:rPr>
              <a:t> and Dr. </a:t>
            </a:r>
            <a:r>
              <a:rPr lang="en-US" sz="2000" dirty="0" err="1">
                <a:latin typeface="Times New Roman" panose="02020603050405020304" pitchFamily="18" charset="0"/>
                <a:cs typeface="Times New Roman" panose="02020603050405020304" pitchFamily="18" charset="0"/>
              </a:rPr>
              <a:t>Grancher</a:t>
            </a:r>
            <a:r>
              <a:rPr lang="en-US" sz="2000" dirty="0">
                <a:latin typeface="Times New Roman" panose="02020603050405020304" pitchFamily="18" charset="0"/>
                <a:cs typeface="Times New Roman" panose="02020603050405020304" pitchFamily="18" charset="0"/>
              </a:rPr>
              <a:t> ,Pasteur inoculated the boy with material from a rabid rabbit spinal cord that had been dehydrated for 15 days. Pasteur concluded that the boy had  survived the rabies from the bites of a rabid dog.</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419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148C-059D-401F-A4B5-E85A4D919780}"/>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What is Health?</a:t>
            </a:r>
          </a:p>
        </p:txBody>
      </p:sp>
      <p:sp>
        <p:nvSpPr>
          <p:cNvPr id="3" name="Content Placeholder 2">
            <a:extLst>
              <a:ext uri="{FF2B5EF4-FFF2-40B4-BE49-F238E27FC236}">
                <a16:creationId xmlns:a16="http://schemas.microsoft.com/office/drawing/2014/main" id="{E08DA41B-6A77-41A6-9BA5-F43446C26192}"/>
              </a:ext>
            </a:extLst>
          </p:cNvPr>
          <p:cNvSpPr>
            <a:spLocks noGrp="1"/>
          </p:cNvSpPr>
          <p:nvPr>
            <p:ph idx="1"/>
          </p:nvPr>
        </p:nvSpPr>
        <p:spPr>
          <a:xfrm>
            <a:off x="615779" y="2506662"/>
            <a:ext cx="10515600" cy="4351338"/>
          </a:xfrm>
        </p:spPr>
        <p:txBody>
          <a:bodyPr/>
          <a:lstStyle/>
          <a:p>
            <a:pPr marL="0" indent="0">
              <a:buNone/>
            </a:pPr>
            <a:endParaRPr lang="en-US" dirty="0"/>
          </a:p>
          <a:p>
            <a:r>
              <a:rPr lang="en-US" dirty="0"/>
              <a:t>Health is a state of complete physical mental and social well-being. It's not only the absence of disease.​</a:t>
            </a:r>
          </a:p>
          <a:p>
            <a:r>
              <a:rPr lang="en-US" dirty="0"/>
              <a:t>A person is said to be healthy when he/she is free of any type of disease (infectious/deficiency) when he/she is mentally happy and healthy, and when his/her social relationships are healthy in society.</a:t>
            </a:r>
          </a:p>
          <a:p>
            <a:r>
              <a:rPr lang="en-US" dirty="0"/>
              <a:t>Hence, to have a healthy life one has to be physically, mentally, and socially complete.</a:t>
            </a:r>
          </a:p>
          <a:p>
            <a:endParaRPr lang="en-US" dirty="0"/>
          </a:p>
        </p:txBody>
      </p:sp>
      <p:pic>
        <p:nvPicPr>
          <p:cNvPr id="4" name="Picture 3">
            <a:extLst>
              <a:ext uri="{FF2B5EF4-FFF2-40B4-BE49-F238E27FC236}">
                <a16:creationId xmlns:a16="http://schemas.microsoft.com/office/drawing/2014/main" id="{3B0B6CDE-C292-4D5F-AD01-51F1638F028E}"/>
              </a:ext>
            </a:extLst>
          </p:cNvPr>
          <p:cNvPicPr>
            <a:picLocks noChangeAspect="1"/>
          </p:cNvPicPr>
          <p:nvPr/>
        </p:nvPicPr>
        <p:blipFill>
          <a:blip r:embed="rId2"/>
          <a:stretch>
            <a:fillRect/>
          </a:stretch>
        </p:blipFill>
        <p:spPr>
          <a:xfrm>
            <a:off x="3888839" y="498261"/>
            <a:ext cx="3436346" cy="2384854"/>
          </a:xfrm>
          <a:prstGeom prst="rect">
            <a:avLst/>
          </a:prstGeom>
        </p:spPr>
      </p:pic>
    </p:spTree>
    <p:extLst>
      <p:ext uri="{BB962C8B-B14F-4D97-AF65-F5344CB8AC3E}">
        <p14:creationId xmlns:p14="http://schemas.microsoft.com/office/powerpoint/2010/main" val="1492344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DFA3B53-FB1D-4A89-915F-95F539D3EC26}"/>
              </a:ext>
            </a:extLst>
          </p:cNvPr>
          <p:cNvPicPr>
            <a:picLocks noGrp="1" noChangeAspect="1"/>
          </p:cNvPicPr>
          <p:nvPr>
            <p:ph idx="1"/>
          </p:nvPr>
        </p:nvPicPr>
        <p:blipFill>
          <a:blip r:embed="rId2"/>
          <a:stretch>
            <a:fillRect/>
          </a:stretch>
        </p:blipFill>
        <p:spPr>
          <a:xfrm>
            <a:off x="1942050" y="467730"/>
            <a:ext cx="7708578" cy="5922540"/>
          </a:xfrm>
          <a:prstGeom prst="rect">
            <a:avLst/>
          </a:prstGeom>
        </p:spPr>
      </p:pic>
    </p:spTree>
    <p:extLst>
      <p:ext uri="{BB962C8B-B14F-4D97-AF65-F5344CB8AC3E}">
        <p14:creationId xmlns:p14="http://schemas.microsoft.com/office/powerpoint/2010/main" val="2923518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956602-B291-4FC5-8C1E-6A05200564E0}"/>
              </a:ext>
            </a:extLst>
          </p:cNvPr>
          <p:cNvSpPr>
            <a:spLocks noGrp="1"/>
          </p:cNvSpPr>
          <p:nvPr>
            <p:ph idx="1"/>
          </p:nvPr>
        </p:nvSpPr>
        <p:spPr>
          <a:xfrm>
            <a:off x="591065" y="355170"/>
            <a:ext cx="10515600" cy="6230981"/>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What is difference between infectious and non-infectious diseases?</a:t>
            </a:r>
          </a:p>
          <a:p>
            <a:r>
              <a:rPr lang="en-US" sz="2400" dirty="0">
                <a:latin typeface="Times New Roman" panose="02020603050405020304" pitchFamily="18" charset="0"/>
                <a:cs typeface="Times New Roman" panose="02020603050405020304" pitchFamily="18" charset="0"/>
              </a:rPr>
              <a:t>Diseases can be broadly differentiated into infectious and non-infectious diseases. Diseases that are easily transmitted from one person to another are known as </a:t>
            </a:r>
            <a:r>
              <a:rPr lang="en-US" sz="2400" b="1" dirty="0">
                <a:latin typeface="Times New Roman" panose="02020603050405020304" pitchFamily="18" charset="0"/>
                <a:cs typeface="Times New Roman" panose="02020603050405020304" pitchFamily="18" charset="0"/>
              </a:rPr>
              <a:t>infectious diseases</a:t>
            </a:r>
            <a:r>
              <a:rPr lang="en-US" sz="2400" dirty="0">
                <a:latin typeface="Times New Roman" panose="02020603050405020304" pitchFamily="18" charset="0"/>
                <a:cs typeface="Times New Roman" panose="02020603050405020304" pitchFamily="18" charset="0"/>
              </a:rPr>
              <a:t>, whereas diseases that remain confined to a person are known as </a:t>
            </a:r>
            <a:r>
              <a:rPr lang="en-US" sz="2400" b="1" dirty="0">
                <a:latin typeface="Times New Roman" panose="02020603050405020304" pitchFamily="18" charset="0"/>
                <a:cs typeface="Times New Roman" panose="02020603050405020304" pitchFamily="18" charset="0"/>
              </a:rPr>
              <a:t>non-infectious diseases</a:t>
            </a:r>
            <a:r>
              <a:rPr lang="en-US" sz="2400" dirty="0">
                <a:latin typeface="Times New Roman" panose="02020603050405020304" pitchFamily="18" charset="0"/>
                <a:cs typeface="Times New Roman" panose="02020603050405020304" pitchFamily="18" charset="0"/>
              </a:rPr>
              <a:t>.</a:t>
            </a:r>
          </a:p>
          <a:p>
            <a:r>
              <a:rPr lang="en-US" sz="2400" b="1" dirty="0">
                <a:latin typeface="Times New Roman" panose="02020603050405020304" pitchFamily="18" charset="0"/>
                <a:cs typeface="Times New Roman" panose="02020603050405020304" pitchFamily="18" charset="0"/>
              </a:rPr>
              <a:t>Non-infectious diseases</a:t>
            </a:r>
            <a:r>
              <a:rPr lang="en-US" sz="2400" dirty="0">
                <a:latin typeface="Times New Roman" panose="02020603050405020304" pitchFamily="18" charset="0"/>
                <a:cs typeface="Times New Roman" panose="02020603050405020304" pitchFamily="18" charset="0"/>
              </a:rPr>
              <a:t>, including heart disease, stroke, cancer, diabetes and chronic lung disease, are collectively responsible for 74% of all deaths worldwide</a:t>
            </a:r>
          </a:p>
          <a:p>
            <a:pPr marL="0" indent="0">
              <a:buNone/>
            </a:pPr>
            <a:r>
              <a:rPr lang="en-US" sz="2400" b="1" dirty="0">
                <a:latin typeface="Times New Roman" panose="02020603050405020304" pitchFamily="18" charset="0"/>
                <a:cs typeface="Times New Roman" panose="02020603050405020304" pitchFamily="18" charset="0"/>
              </a:rPr>
              <a:t>What are the types of infectious diseases?</a:t>
            </a:r>
          </a:p>
          <a:p>
            <a:r>
              <a:rPr lang="en-US" sz="2400" dirty="0">
                <a:latin typeface="Times New Roman" panose="02020603050405020304" pitchFamily="18" charset="0"/>
                <a:cs typeface="Times New Roman" panose="02020603050405020304" pitchFamily="18" charset="0"/>
              </a:rPr>
              <a:t>Viral infections. Viruses are a piece of information (DNA or RNA) inside of a protective shell (capsid). ...</a:t>
            </a:r>
          </a:p>
          <a:p>
            <a:r>
              <a:rPr lang="en-US" sz="2400" dirty="0">
                <a:latin typeface="Times New Roman" panose="02020603050405020304" pitchFamily="18" charset="0"/>
                <a:cs typeface="Times New Roman" panose="02020603050405020304" pitchFamily="18" charset="0"/>
              </a:rPr>
              <a:t>Bacterial infections. ...</a:t>
            </a:r>
          </a:p>
          <a:p>
            <a:r>
              <a:rPr lang="en-US" sz="2400" dirty="0">
                <a:latin typeface="Times New Roman" panose="02020603050405020304" pitchFamily="18" charset="0"/>
                <a:cs typeface="Times New Roman" panose="02020603050405020304" pitchFamily="18" charset="0"/>
              </a:rPr>
              <a:t>Fungal infections. ...</a:t>
            </a:r>
          </a:p>
          <a:p>
            <a:r>
              <a:rPr lang="en-US" sz="2400" dirty="0">
                <a:latin typeface="Times New Roman" panose="02020603050405020304" pitchFamily="18" charset="0"/>
                <a:cs typeface="Times New Roman" panose="02020603050405020304" pitchFamily="18" charset="0"/>
              </a:rPr>
              <a:t>Parasitic infections. ...</a:t>
            </a:r>
          </a:p>
          <a:p>
            <a:r>
              <a:rPr lang="en-US" sz="2400" dirty="0">
                <a:latin typeface="Times New Roman" panose="02020603050405020304" pitchFamily="18" charset="0"/>
                <a:cs typeface="Times New Roman" panose="02020603050405020304" pitchFamily="18" charset="0"/>
              </a:rPr>
              <a:t>Transmissible spongiform encephalopathies (TSEs/prion diseases).</a:t>
            </a:r>
          </a:p>
        </p:txBody>
      </p:sp>
    </p:spTree>
    <p:extLst>
      <p:ext uri="{BB962C8B-B14F-4D97-AF65-F5344CB8AC3E}">
        <p14:creationId xmlns:p14="http://schemas.microsoft.com/office/powerpoint/2010/main" val="128505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52EDFDF-BDF7-43B9-BAAD-69F7505CE2B4}"/>
              </a:ext>
            </a:extLst>
          </p:cNvPr>
          <p:cNvPicPr>
            <a:picLocks noGrp="1" noChangeAspect="1"/>
          </p:cNvPicPr>
          <p:nvPr>
            <p:ph idx="1"/>
          </p:nvPr>
        </p:nvPicPr>
        <p:blipFill>
          <a:blip r:embed="rId2"/>
          <a:stretch>
            <a:fillRect/>
          </a:stretch>
        </p:blipFill>
        <p:spPr>
          <a:xfrm>
            <a:off x="2364292" y="330457"/>
            <a:ext cx="6421361" cy="5860277"/>
          </a:xfrm>
          <a:prstGeom prst="rect">
            <a:avLst/>
          </a:prstGeom>
        </p:spPr>
      </p:pic>
    </p:spTree>
    <p:extLst>
      <p:ext uri="{BB962C8B-B14F-4D97-AF65-F5344CB8AC3E}">
        <p14:creationId xmlns:p14="http://schemas.microsoft.com/office/powerpoint/2010/main" val="210326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8B0A40D-A203-4373-8C77-AC6B4F51F915}"/>
              </a:ext>
            </a:extLst>
          </p:cNvPr>
          <p:cNvPicPr>
            <a:picLocks noGrp="1" noChangeAspect="1"/>
          </p:cNvPicPr>
          <p:nvPr>
            <p:ph idx="1"/>
          </p:nvPr>
        </p:nvPicPr>
        <p:blipFill>
          <a:blip r:embed="rId2"/>
          <a:stretch>
            <a:fillRect/>
          </a:stretch>
        </p:blipFill>
        <p:spPr>
          <a:xfrm>
            <a:off x="1437570" y="194802"/>
            <a:ext cx="8633186" cy="6468396"/>
          </a:xfrm>
          <a:prstGeom prst="rect">
            <a:avLst/>
          </a:prstGeom>
        </p:spPr>
      </p:pic>
    </p:spTree>
    <p:extLst>
      <p:ext uri="{BB962C8B-B14F-4D97-AF65-F5344CB8AC3E}">
        <p14:creationId xmlns:p14="http://schemas.microsoft.com/office/powerpoint/2010/main" val="336682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CB66E6-54A0-4A56-B73F-D7F2B9FA3EBE}"/>
              </a:ext>
            </a:extLst>
          </p:cNvPr>
          <p:cNvPicPr>
            <a:picLocks noGrp="1" noChangeAspect="1"/>
          </p:cNvPicPr>
          <p:nvPr>
            <p:ph idx="1"/>
          </p:nvPr>
        </p:nvPicPr>
        <p:blipFill>
          <a:blip r:embed="rId2"/>
          <a:stretch>
            <a:fillRect/>
          </a:stretch>
        </p:blipFill>
        <p:spPr>
          <a:xfrm>
            <a:off x="1116261" y="182176"/>
            <a:ext cx="8559080" cy="6412873"/>
          </a:xfrm>
          <a:prstGeom prst="rect">
            <a:avLst/>
          </a:prstGeom>
        </p:spPr>
      </p:pic>
    </p:spTree>
    <p:extLst>
      <p:ext uri="{BB962C8B-B14F-4D97-AF65-F5344CB8AC3E}">
        <p14:creationId xmlns:p14="http://schemas.microsoft.com/office/powerpoint/2010/main" val="130031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4AEFAF1-0722-4E5E-8B55-5790DABDAEEA}"/>
              </a:ext>
            </a:extLst>
          </p:cNvPr>
          <p:cNvPicPr>
            <a:picLocks noGrp="1" noChangeAspect="1"/>
          </p:cNvPicPr>
          <p:nvPr>
            <p:ph idx="1"/>
          </p:nvPr>
        </p:nvPicPr>
        <p:blipFill>
          <a:blip r:embed="rId2"/>
          <a:stretch>
            <a:fillRect/>
          </a:stretch>
        </p:blipFill>
        <p:spPr>
          <a:xfrm>
            <a:off x="98854" y="169820"/>
            <a:ext cx="5745894" cy="6095056"/>
          </a:xfrm>
          <a:prstGeom prst="rect">
            <a:avLst/>
          </a:prstGeom>
        </p:spPr>
      </p:pic>
      <p:pic>
        <p:nvPicPr>
          <p:cNvPr id="5" name="Picture 4">
            <a:extLst>
              <a:ext uri="{FF2B5EF4-FFF2-40B4-BE49-F238E27FC236}">
                <a16:creationId xmlns:a16="http://schemas.microsoft.com/office/drawing/2014/main" id="{E43859EF-05AB-4FBB-9830-D6683D7126A7}"/>
              </a:ext>
            </a:extLst>
          </p:cNvPr>
          <p:cNvPicPr>
            <a:picLocks noChangeAspect="1"/>
          </p:cNvPicPr>
          <p:nvPr/>
        </p:nvPicPr>
        <p:blipFill>
          <a:blip r:embed="rId3"/>
          <a:stretch>
            <a:fillRect/>
          </a:stretch>
        </p:blipFill>
        <p:spPr>
          <a:xfrm>
            <a:off x="5844749" y="169820"/>
            <a:ext cx="5913478" cy="6095056"/>
          </a:xfrm>
          <a:prstGeom prst="rect">
            <a:avLst/>
          </a:prstGeom>
        </p:spPr>
      </p:pic>
    </p:spTree>
    <p:extLst>
      <p:ext uri="{BB962C8B-B14F-4D97-AF65-F5344CB8AC3E}">
        <p14:creationId xmlns:p14="http://schemas.microsoft.com/office/powerpoint/2010/main" val="1664316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B23441-FC4C-4AC4-B050-FD520832F175}"/>
              </a:ext>
            </a:extLst>
          </p:cNvPr>
          <p:cNvPicPr>
            <a:picLocks noGrp="1" noChangeAspect="1"/>
          </p:cNvPicPr>
          <p:nvPr>
            <p:ph idx="1"/>
          </p:nvPr>
        </p:nvPicPr>
        <p:blipFill>
          <a:blip r:embed="rId2"/>
          <a:stretch>
            <a:fillRect/>
          </a:stretch>
        </p:blipFill>
        <p:spPr>
          <a:xfrm>
            <a:off x="1622854" y="550583"/>
            <a:ext cx="8946292" cy="5756833"/>
          </a:xfrm>
          <a:prstGeom prst="rect">
            <a:avLst/>
          </a:prstGeom>
        </p:spPr>
      </p:pic>
    </p:spTree>
    <p:extLst>
      <p:ext uri="{BB962C8B-B14F-4D97-AF65-F5344CB8AC3E}">
        <p14:creationId xmlns:p14="http://schemas.microsoft.com/office/powerpoint/2010/main" val="4113149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929</Words>
  <Application>Microsoft Office PowerPoint</Application>
  <PresentationFormat>Widescreen</PresentationFormat>
  <Paragraphs>64</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Biology for Engineers  Course Code:21BE45</vt:lpstr>
      <vt:lpstr>What is Health?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ALLERGIES</vt:lpstr>
      <vt:lpstr>PowerPoint Presentation</vt:lpstr>
      <vt:lpstr>PowerPoint Presentation</vt:lpstr>
      <vt:lpstr>PowerPoint Presentation</vt:lpstr>
      <vt:lpstr>PowerPoint Presentation</vt:lpstr>
      <vt:lpstr>PowerPoint Presentation</vt:lpstr>
      <vt:lpstr>PowerPoint Presentation</vt:lpstr>
      <vt:lpstr>First vaccine in the world  The basis for vaccination began in 1796 when the English doctor Edward Jenner noticed that milkmaids who had gotten cowpox were protected from smallpox. Jenner also knew about variolation and guessed that exposure to cowpox could be used to protect against smallpox   The smallpox vaccine, introduced by Edward Jenner in 1796, was the first successful vaccine to be developed.  </vt:lpstr>
      <vt:lpstr>PowerPoint Presentation</vt:lpstr>
      <vt:lpstr>Vaccination for Rabies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Biology for Engineers  Course Code:21BE45</dc:title>
  <dc:creator>manishchandra</dc:creator>
  <cp:lastModifiedBy>manishchandra</cp:lastModifiedBy>
  <cp:revision>28</cp:revision>
  <dcterms:created xsi:type="dcterms:W3CDTF">2023-06-07T01:12:11Z</dcterms:created>
  <dcterms:modified xsi:type="dcterms:W3CDTF">2023-06-08T06:05:34Z</dcterms:modified>
</cp:coreProperties>
</file>